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43891200" cy="32918400"/>
  <p:notesSz cx="7010400"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A62AA"/>
    <a:srgbClr val="0C77B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93" autoAdjust="0"/>
    <p:restoredTop sz="97446" autoAdjust="0"/>
  </p:normalViewPr>
  <p:slideViewPr>
    <p:cSldViewPr snapToGrid="0">
      <p:cViewPr>
        <p:scale>
          <a:sx n="33" d="100"/>
          <a:sy n="33" d="100"/>
        </p:scale>
        <p:origin x="-451" y="9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3550"/>
          </a:xfrm>
          <a:prstGeom prst="rect">
            <a:avLst/>
          </a:prstGeom>
        </p:spPr>
        <p:txBody>
          <a:bodyPr vert="horz" lIns="91440" tIns="45720" rIns="91440" bIns="45720" rtlCol="0"/>
          <a:lstStyle>
            <a:lvl1pPr algn="r">
              <a:defRPr sz="1200"/>
            </a:lvl1pPr>
          </a:lstStyle>
          <a:p>
            <a:fld id="{6FD0F091-7AE7-4195-9360-82038EAEE08B}" type="datetimeFigureOut">
              <a:rPr lang="en-US" smtClean="0"/>
              <a:t>1/25/2024</a:t>
            </a:fld>
            <a:endParaRPr lang="en-US"/>
          </a:p>
        </p:txBody>
      </p:sp>
      <p:sp>
        <p:nvSpPr>
          <p:cNvPr id="4" name="Slide Image Placeholder 3"/>
          <p:cNvSpPr>
            <a:spLocks noGrp="1" noRot="1" noChangeAspect="1"/>
          </p:cNvSpPr>
          <p:nvPr>
            <p:ph type="sldImg" idx="2"/>
          </p:nvPr>
        </p:nvSpPr>
        <p:spPr>
          <a:xfrm>
            <a:off x="1427163" y="1154113"/>
            <a:ext cx="4156075" cy="31178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45000"/>
            <a:ext cx="5607050" cy="3636963"/>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525"/>
            <a:ext cx="3038475"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772525"/>
            <a:ext cx="3038475" cy="463550"/>
          </a:xfrm>
          <a:prstGeom prst="rect">
            <a:avLst/>
          </a:prstGeom>
        </p:spPr>
        <p:txBody>
          <a:bodyPr vert="horz" lIns="91440" tIns="45720" rIns="91440" bIns="45720" rtlCol="0" anchor="b"/>
          <a:lstStyle>
            <a:lvl1pPr algn="r">
              <a:defRPr sz="1200"/>
            </a:lvl1pPr>
          </a:lstStyle>
          <a:p>
            <a:fld id="{A04EDFAF-AE0F-4AB7-AF1D-40C15F17CFB4}" type="slidenum">
              <a:rPr lang="en-US" smtClean="0"/>
              <a:t>‹#›</a:t>
            </a:fld>
            <a:endParaRPr lang="en-US"/>
          </a:p>
        </p:txBody>
      </p:sp>
    </p:spTree>
    <p:extLst>
      <p:ext uri="{BB962C8B-B14F-4D97-AF65-F5344CB8AC3E}">
        <p14:creationId xmlns:p14="http://schemas.microsoft.com/office/powerpoint/2010/main" val="18771049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4EDFAF-AE0F-4AB7-AF1D-40C15F17CFB4}" type="slidenum">
              <a:rPr lang="en-US" smtClean="0"/>
              <a:t>1</a:t>
            </a:fld>
            <a:endParaRPr lang="en-US"/>
          </a:p>
        </p:txBody>
      </p:sp>
    </p:spTree>
    <p:extLst>
      <p:ext uri="{BB962C8B-B14F-4D97-AF65-F5344CB8AC3E}">
        <p14:creationId xmlns:p14="http://schemas.microsoft.com/office/powerpoint/2010/main" val="40739039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F5F2100-9AAF-46CD-91B2-FCECF8642D4D}" type="datetimeFigureOut">
              <a:rPr lang="en-US" smtClean="0"/>
              <a:t>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1068A0-2A22-4328-BDF3-11C51AAA551C}" type="slidenum">
              <a:rPr lang="en-US" smtClean="0"/>
              <a:t>‹#›</a:t>
            </a:fld>
            <a:endParaRPr lang="en-US"/>
          </a:p>
        </p:txBody>
      </p:sp>
    </p:spTree>
    <p:extLst>
      <p:ext uri="{BB962C8B-B14F-4D97-AF65-F5344CB8AC3E}">
        <p14:creationId xmlns:p14="http://schemas.microsoft.com/office/powerpoint/2010/main" val="3936552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5F2100-9AAF-46CD-91B2-FCECF8642D4D}" type="datetimeFigureOut">
              <a:rPr lang="en-US" smtClean="0"/>
              <a:t>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1068A0-2A22-4328-BDF3-11C51AAA551C}" type="slidenum">
              <a:rPr lang="en-US" smtClean="0"/>
              <a:t>‹#›</a:t>
            </a:fld>
            <a:endParaRPr lang="en-US"/>
          </a:p>
        </p:txBody>
      </p:sp>
    </p:spTree>
    <p:extLst>
      <p:ext uri="{BB962C8B-B14F-4D97-AF65-F5344CB8AC3E}">
        <p14:creationId xmlns:p14="http://schemas.microsoft.com/office/powerpoint/2010/main" val="70368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5F2100-9AAF-46CD-91B2-FCECF8642D4D}" type="datetimeFigureOut">
              <a:rPr lang="en-US" smtClean="0"/>
              <a:t>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1068A0-2A22-4328-BDF3-11C51AAA551C}" type="slidenum">
              <a:rPr lang="en-US" smtClean="0"/>
              <a:t>‹#›</a:t>
            </a:fld>
            <a:endParaRPr lang="en-US"/>
          </a:p>
        </p:txBody>
      </p:sp>
    </p:spTree>
    <p:extLst>
      <p:ext uri="{BB962C8B-B14F-4D97-AF65-F5344CB8AC3E}">
        <p14:creationId xmlns:p14="http://schemas.microsoft.com/office/powerpoint/2010/main" val="1632915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5F2100-9AAF-46CD-91B2-FCECF8642D4D}" type="datetimeFigureOut">
              <a:rPr lang="en-US" smtClean="0"/>
              <a:t>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1068A0-2A22-4328-BDF3-11C51AAA551C}" type="slidenum">
              <a:rPr lang="en-US" smtClean="0"/>
              <a:t>‹#›</a:t>
            </a:fld>
            <a:endParaRPr lang="en-US"/>
          </a:p>
        </p:txBody>
      </p:sp>
    </p:spTree>
    <p:extLst>
      <p:ext uri="{BB962C8B-B14F-4D97-AF65-F5344CB8AC3E}">
        <p14:creationId xmlns:p14="http://schemas.microsoft.com/office/powerpoint/2010/main" val="21223882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F5F2100-9AAF-46CD-91B2-FCECF8642D4D}" type="datetimeFigureOut">
              <a:rPr lang="en-US" smtClean="0"/>
              <a:t>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1068A0-2A22-4328-BDF3-11C51AAA551C}" type="slidenum">
              <a:rPr lang="en-US" smtClean="0"/>
              <a:t>‹#›</a:t>
            </a:fld>
            <a:endParaRPr lang="en-US"/>
          </a:p>
        </p:txBody>
      </p:sp>
    </p:spTree>
    <p:extLst>
      <p:ext uri="{BB962C8B-B14F-4D97-AF65-F5344CB8AC3E}">
        <p14:creationId xmlns:p14="http://schemas.microsoft.com/office/powerpoint/2010/main" val="2280912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F5F2100-9AAF-46CD-91B2-FCECF8642D4D}" type="datetimeFigureOut">
              <a:rPr lang="en-US" smtClean="0"/>
              <a:t>1/25/2024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1068A0-2A22-4328-BDF3-11C51AAA551C}" type="slidenum">
              <a:rPr lang="en-US" smtClean="0"/>
              <a:t>‹#›</a:t>
            </a:fld>
            <a:endParaRPr lang="en-US"/>
          </a:p>
        </p:txBody>
      </p:sp>
    </p:spTree>
    <p:extLst>
      <p:ext uri="{BB962C8B-B14F-4D97-AF65-F5344CB8AC3E}">
        <p14:creationId xmlns:p14="http://schemas.microsoft.com/office/powerpoint/2010/main" val="3576848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F5F2100-9AAF-46CD-91B2-FCECF8642D4D}" type="datetimeFigureOut">
              <a:rPr lang="en-US" smtClean="0"/>
              <a:t>1/25/2024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1068A0-2A22-4328-BDF3-11C51AAA551C}" type="slidenum">
              <a:rPr lang="en-US" smtClean="0"/>
              <a:t>‹#›</a:t>
            </a:fld>
            <a:endParaRPr lang="en-US"/>
          </a:p>
        </p:txBody>
      </p:sp>
    </p:spTree>
    <p:extLst>
      <p:ext uri="{BB962C8B-B14F-4D97-AF65-F5344CB8AC3E}">
        <p14:creationId xmlns:p14="http://schemas.microsoft.com/office/powerpoint/2010/main" val="46674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F5F2100-9AAF-46CD-91B2-FCECF8642D4D}" type="datetimeFigureOut">
              <a:rPr lang="en-US" smtClean="0"/>
              <a:t>1/25/2024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1068A0-2A22-4328-BDF3-11C51AAA551C}" type="slidenum">
              <a:rPr lang="en-US" smtClean="0"/>
              <a:t>‹#›</a:t>
            </a:fld>
            <a:endParaRPr lang="en-US"/>
          </a:p>
        </p:txBody>
      </p:sp>
    </p:spTree>
    <p:extLst>
      <p:ext uri="{BB962C8B-B14F-4D97-AF65-F5344CB8AC3E}">
        <p14:creationId xmlns:p14="http://schemas.microsoft.com/office/powerpoint/2010/main" val="39970484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5F2100-9AAF-46CD-91B2-FCECF8642D4D}" type="datetimeFigureOut">
              <a:rPr lang="en-US" smtClean="0"/>
              <a:t>1/25/2024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1068A0-2A22-4328-BDF3-11C51AAA551C}" type="slidenum">
              <a:rPr lang="en-US" smtClean="0"/>
              <a:t>‹#›</a:t>
            </a:fld>
            <a:endParaRPr lang="en-US"/>
          </a:p>
        </p:txBody>
      </p:sp>
    </p:spTree>
    <p:extLst>
      <p:ext uri="{BB962C8B-B14F-4D97-AF65-F5344CB8AC3E}">
        <p14:creationId xmlns:p14="http://schemas.microsoft.com/office/powerpoint/2010/main" val="3004163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Edit Master text styles</a:t>
            </a:r>
          </a:p>
        </p:txBody>
      </p:sp>
      <p:sp>
        <p:nvSpPr>
          <p:cNvPr id="5" name="Date Placeholder 4"/>
          <p:cNvSpPr>
            <a:spLocks noGrp="1"/>
          </p:cNvSpPr>
          <p:nvPr>
            <p:ph type="dt" sz="half" idx="10"/>
          </p:nvPr>
        </p:nvSpPr>
        <p:spPr/>
        <p:txBody>
          <a:bodyPr/>
          <a:lstStyle/>
          <a:p>
            <a:fld id="{6F5F2100-9AAF-46CD-91B2-FCECF8642D4D}" type="datetimeFigureOut">
              <a:rPr lang="en-US" smtClean="0"/>
              <a:t>1/25/2024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1068A0-2A22-4328-BDF3-11C51AAA551C}" type="slidenum">
              <a:rPr lang="en-US" smtClean="0"/>
              <a:t>‹#›</a:t>
            </a:fld>
            <a:endParaRPr lang="en-US"/>
          </a:p>
        </p:txBody>
      </p:sp>
    </p:spTree>
    <p:extLst>
      <p:ext uri="{BB962C8B-B14F-4D97-AF65-F5344CB8AC3E}">
        <p14:creationId xmlns:p14="http://schemas.microsoft.com/office/powerpoint/2010/main" val="1440726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Edit Master text styles</a:t>
            </a:r>
          </a:p>
        </p:txBody>
      </p:sp>
      <p:sp>
        <p:nvSpPr>
          <p:cNvPr id="5" name="Date Placeholder 4"/>
          <p:cNvSpPr>
            <a:spLocks noGrp="1"/>
          </p:cNvSpPr>
          <p:nvPr>
            <p:ph type="dt" sz="half" idx="10"/>
          </p:nvPr>
        </p:nvSpPr>
        <p:spPr/>
        <p:txBody>
          <a:bodyPr/>
          <a:lstStyle/>
          <a:p>
            <a:fld id="{6F5F2100-9AAF-46CD-91B2-FCECF8642D4D}" type="datetimeFigureOut">
              <a:rPr lang="en-US" smtClean="0"/>
              <a:t>1/25/2024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1068A0-2A22-4328-BDF3-11C51AAA551C}" type="slidenum">
              <a:rPr lang="en-US" smtClean="0"/>
              <a:t>‹#›</a:t>
            </a:fld>
            <a:endParaRPr lang="en-US"/>
          </a:p>
        </p:txBody>
      </p:sp>
    </p:spTree>
    <p:extLst>
      <p:ext uri="{BB962C8B-B14F-4D97-AF65-F5344CB8AC3E}">
        <p14:creationId xmlns:p14="http://schemas.microsoft.com/office/powerpoint/2010/main" val="1260198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6F5F2100-9AAF-46CD-91B2-FCECF8642D4D}" type="datetimeFigureOut">
              <a:rPr lang="en-US" smtClean="0"/>
              <a:t>1/25/2024</a:t>
            </a:fld>
            <a:endParaRPr lang="en-US"/>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2D1068A0-2A22-4328-BDF3-11C51AAA551C}" type="slidenum">
              <a:rPr lang="en-US" smtClean="0"/>
              <a:t>‹#›</a:t>
            </a:fld>
            <a:endParaRPr lang="en-US"/>
          </a:p>
        </p:txBody>
      </p:sp>
    </p:spTree>
    <p:extLst>
      <p:ext uri="{BB962C8B-B14F-4D97-AF65-F5344CB8AC3E}">
        <p14:creationId xmlns:p14="http://schemas.microsoft.com/office/powerpoint/2010/main" val="7824292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jpeg"/><Relationship Id="rId5" Type="http://schemas.openxmlformats.org/officeDocument/2006/relationships/image" Target="../media/image3.png"/><Relationship Id="rId10" Type="http://schemas.openxmlformats.org/officeDocument/2006/relationships/image" Target="../media/image8.gif"/><Relationship Id="rId4" Type="http://schemas.openxmlformats.org/officeDocument/2006/relationships/image" Target="../media/image2.png"/><Relationship Id="rId9"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50" name="Picture 26" descr="Proton Images – Browse 79,356 Stock Photos, Vectors, and Video | Adobe Stock">
            <a:extLst>
              <a:ext uri="{FF2B5EF4-FFF2-40B4-BE49-F238E27FC236}">
                <a16:creationId xmlns:a16="http://schemas.microsoft.com/office/drawing/2014/main" id="{9E87314D-7FAD-3603-B0C5-2349FEF1325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5447" t="10424" r="7997"/>
          <a:stretch/>
        </p:blipFill>
        <p:spPr bwMode="auto">
          <a:xfrm>
            <a:off x="6941478" y="12441609"/>
            <a:ext cx="6447692" cy="494270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8529196" y="932402"/>
            <a:ext cx="35850804" cy="1631216"/>
          </a:xfrm>
          <a:prstGeom prst="rect">
            <a:avLst/>
          </a:prstGeom>
          <a:noFill/>
        </p:spPr>
        <p:txBody>
          <a:bodyPr wrap="square" rtlCol="0">
            <a:spAutoFit/>
          </a:bodyPr>
          <a:lstStyle/>
          <a:p>
            <a:r>
              <a:rPr lang="en-US" sz="10000" b="1" dirty="0">
                <a:solidFill>
                  <a:srgbClr val="3A62AA"/>
                </a:solidFill>
              </a:rPr>
              <a:t>Proton Therapy: Advancing Cancer Treatment through Precision</a:t>
            </a:r>
            <a:endParaRPr lang="en-US" sz="10000" dirty="0">
              <a:solidFill>
                <a:srgbClr val="3A62AA"/>
              </a:solidFill>
            </a:endParaRPr>
          </a:p>
        </p:txBody>
      </p:sp>
      <p:sp>
        <p:nvSpPr>
          <p:cNvPr id="13" name="Text Box 146"/>
          <p:cNvSpPr txBox="1">
            <a:spLocks noChangeArrowheads="1"/>
          </p:cNvSpPr>
          <p:nvPr/>
        </p:nvSpPr>
        <p:spPr bwMode="auto">
          <a:xfrm>
            <a:off x="8529196" y="2556357"/>
            <a:ext cx="25839174" cy="2030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0796" tIns="90882" rIns="60796" bIns="90882">
            <a:spAutoFit/>
          </a:bodyPr>
          <a:lstStyle>
            <a:lvl1pPr algn="l" defTabSz="582613">
              <a:defRPr sz="2400" b="1">
                <a:solidFill>
                  <a:schemeClr val="tx1"/>
                </a:solidFill>
                <a:latin typeface="Times New Roman" pitchFamily="18" charset="0"/>
                <a:ea typeface="宋体" pitchFamily="2" charset="-122"/>
              </a:defRPr>
            </a:lvl1pPr>
            <a:lvl2pPr marL="708025" indent="-271463" algn="l" defTabSz="582613">
              <a:defRPr sz="2400" b="1">
                <a:solidFill>
                  <a:schemeClr val="tx1"/>
                </a:solidFill>
                <a:latin typeface="Times New Roman" pitchFamily="18" charset="0"/>
                <a:ea typeface="宋体" pitchFamily="2" charset="-122"/>
              </a:defRPr>
            </a:lvl2pPr>
            <a:lvl3pPr marL="1087438" indent="-215900" algn="l" defTabSz="582613">
              <a:defRPr sz="2400" b="1">
                <a:solidFill>
                  <a:schemeClr val="tx1"/>
                </a:solidFill>
                <a:latin typeface="Times New Roman" pitchFamily="18" charset="0"/>
                <a:ea typeface="宋体" pitchFamily="2" charset="-122"/>
              </a:defRPr>
            </a:lvl3pPr>
            <a:lvl4pPr marL="1524000" indent="-217488" algn="l" defTabSz="582613">
              <a:defRPr sz="2400" b="1">
                <a:solidFill>
                  <a:schemeClr val="tx1"/>
                </a:solidFill>
                <a:latin typeface="Times New Roman" pitchFamily="18" charset="0"/>
                <a:ea typeface="宋体" pitchFamily="2" charset="-122"/>
              </a:defRPr>
            </a:lvl4pPr>
            <a:lvl5pPr marL="1958975" indent="-217488" algn="l" defTabSz="582613">
              <a:defRPr sz="2400" b="1">
                <a:solidFill>
                  <a:schemeClr val="tx1"/>
                </a:solidFill>
                <a:latin typeface="Times New Roman" pitchFamily="18" charset="0"/>
                <a:ea typeface="宋体" pitchFamily="2" charset="-122"/>
              </a:defRPr>
            </a:lvl5pPr>
            <a:lvl6pPr marL="2416175" indent="-217488" defTabSz="582613" eaLnBrk="0" fontAlgn="base" hangingPunct="0">
              <a:spcBef>
                <a:spcPct val="0"/>
              </a:spcBef>
              <a:spcAft>
                <a:spcPct val="0"/>
              </a:spcAft>
              <a:defRPr sz="2400" b="1">
                <a:solidFill>
                  <a:schemeClr val="tx1"/>
                </a:solidFill>
                <a:latin typeface="Times New Roman" pitchFamily="18" charset="0"/>
                <a:ea typeface="宋体" pitchFamily="2" charset="-122"/>
              </a:defRPr>
            </a:lvl6pPr>
            <a:lvl7pPr marL="2873375" indent="-217488" defTabSz="582613" eaLnBrk="0" fontAlgn="base" hangingPunct="0">
              <a:spcBef>
                <a:spcPct val="0"/>
              </a:spcBef>
              <a:spcAft>
                <a:spcPct val="0"/>
              </a:spcAft>
              <a:defRPr sz="2400" b="1">
                <a:solidFill>
                  <a:schemeClr val="tx1"/>
                </a:solidFill>
                <a:latin typeface="Times New Roman" pitchFamily="18" charset="0"/>
                <a:ea typeface="宋体" pitchFamily="2" charset="-122"/>
              </a:defRPr>
            </a:lvl7pPr>
            <a:lvl8pPr marL="3330575" indent="-217488" defTabSz="582613" eaLnBrk="0" fontAlgn="base" hangingPunct="0">
              <a:spcBef>
                <a:spcPct val="0"/>
              </a:spcBef>
              <a:spcAft>
                <a:spcPct val="0"/>
              </a:spcAft>
              <a:defRPr sz="2400" b="1">
                <a:solidFill>
                  <a:schemeClr val="tx1"/>
                </a:solidFill>
                <a:latin typeface="Times New Roman" pitchFamily="18" charset="0"/>
                <a:ea typeface="宋体" pitchFamily="2" charset="-122"/>
              </a:defRPr>
            </a:lvl8pPr>
            <a:lvl9pPr marL="3787775" indent="-217488" defTabSz="582613" eaLnBrk="0" fontAlgn="base" hangingPunct="0">
              <a:spcBef>
                <a:spcPct val="0"/>
              </a:spcBef>
              <a:spcAft>
                <a:spcPct val="0"/>
              </a:spcAft>
              <a:defRPr sz="2400" b="1">
                <a:solidFill>
                  <a:schemeClr val="tx1"/>
                </a:solidFill>
                <a:latin typeface="Times New Roman" pitchFamily="18" charset="0"/>
                <a:ea typeface="宋体" pitchFamily="2" charset="-122"/>
              </a:defRPr>
            </a:lvl9pPr>
          </a:lstStyle>
          <a:p>
            <a:r>
              <a:rPr lang="en-US" altLang="zh-CN" sz="7000" dirty="0">
                <a:latin typeface="Calibri (Body)"/>
                <a:cs typeface="Arial" pitchFamily="34" charset="0"/>
              </a:rPr>
              <a:t>Chris P. Bacon</a:t>
            </a:r>
            <a:endParaRPr lang="en-US" altLang="zh-CN" sz="7000" baseline="30000" dirty="0">
              <a:latin typeface="Calibri (Body)"/>
              <a:cs typeface="Arial" pitchFamily="34" charset="0"/>
            </a:endParaRPr>
          </a:p>
          <a:p>
            <a:r>
              <a:rPr lang="en-US" altLang="zh-CN" sz="5000" b="0" i="1" dirty="0">
                <a:latin typeface="Calibri (Body)"/>
                <a:cs typeface="Arial" pitchFamily="34" charset="0"/>
              </a:rPr>
              <a:t>Universities at Shady Grove, Rockville, MD, </a:t>
            </a:r>
            <a:r>
              <a:rPr lang="en-US" sz="5000" i="1" u="sng" dirty="0">
                <a:latin typeface="Calibri (Body)"/>
              </a:rPr>
              <a:t>chris.p.bacon@umd.edu</a:t>
            </a:r>
            <a:endParaRPr lang="en-US" altLang="zh-CN" sz="5000" i="1" u="sng" dirty="0">
              <a:solidFill>
                <a:srgbClr val="0070C0"/>
              </a:solidFill>
              <a:latin typeface="Calibri (Body)"/>
              <a:cs typeface="Arial" pitchFamily="34" charset="0"/>
            </a:endParaRPr>
          </a:p>
        </p:txBody>
      </p:sp>
      <p:pic>
        <p:nvPicPr>
          <p:cNvPr id="24" name="Picture 23" descr="A black and white logo&#10;&#10;Description automatically generated">
            <a:extLst>
              <a:ext uri="{FF2B5EF4-FFF2-40B4-BE49-F238E27FC236}">
                <a16:creationId xmlns:a16="http://schemas.microsoft.com/office/drawing/2014/main" id="{011F3225-0568-B735-2A46-37F51194DB8D}"/>
              </a:ext>
            </a:extLst>
          </p:cNvPr>
          <p:cNvPicPr>
            <a:picLocks noChangeAspect="1"/>
          </p:cNvPicPr>
          <p:nvPr/>
        </p:nvPicPr>
        <p:blipFill>
          <a:blip r:embed="rId4">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334509" y="602235"/>
            <a:ext cx="7749475" cy="2891242"/>
          </a:xfrm>
          <a:prstGeom prst="rect">
            <a:avLst/>
          </a:prstGeom>
        </p:spPr>
      </p:pic>
      <p:pic>
        <p:nvPicPr>
          <p:cNvPr id="27" name="Picture 2" descr="Universities at Shady Grove Profile - USM">
            <a:extLst>
              <a:ext uri="{FF2B5EF4-FFF2-40B4-BE49-F238E27FC236}">
                <a16:creationId xmlns:a16="http://schemas.microsoft.com/office/drawing/2014/main" id="{51192309-67E0-5E18-9FB3-F9447A5850A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863810" y="2802339"/>
            <a:ext cx="4144584" cy="1422974"/>
          </a:xfrm>
          <a:prstGeom prst="rect">
            <a:avLst/>
          </a:prstGeom>
          <a:noFill/>
          <a:extLst>
            <a:ext uri="{909E8E84-426E-40DD-AFC4-6F175D3DCCD1}">
              <a14:hiddenFill xmlns:a14="http://schemas.microsoft.com/office/drawing/2010/main">
                <a:solidFill>
                  <a:srgbClr val="FFFFFF"/>
                </a:solidFill>
              </a14:hiddenFill>
            </a:ext>
          </a:extLst>
        </p:spPr>
      </p:pic>
      <p:sp>
        <p:nvSpPr>
          <p:cNvPr id="33" name="TextBox 32">
            <a:extLst>
              <a:ext uri="{FF2B5EF4-FFF2-40B4-BE49-F238E27FC236}">
                <a16:creationId xmlns:a16="http://schemas.microsoft.com/office/drawing/2014/main" id="{50CFB76D-7509-921E-A87C-7DCAEA462D55}"/>
              </a:ext>
            </a:extLst>
          </p:cNvPr>
          <p:cNvSpPr txBox="1"/>
          <p:nvPr/>
        </p:nvSpPr>
        <p:spPr>
          <a:xfrm>
            <a:off x="8529196" y="-113743"/>
            <a:ext cx="35362004" cy="1169551"/>
          </a:xfrm>
          <a:prstGeom prst="rect">
            <a:avLst/>
          </a:prstGeom>
          <a:noFill/>
        </p:spPr>
        <p:txBody>
          <a:bodyPr wrap="square" rtlCol="0">
            <a:spAutoFit/>
          </a:bodyPr>
          <a:lstStyle/>
          <a:p>
            <a:r>
              <a:rPr lang="en-US" sz="7000" b="1" u="sng" cap="all" dirty="0">
                <a:solidFill>
                  <a:srgbClr val="C00000"/>
                </a:solidFill>
              </a:rPr>
              <a:t>2024 STUDENT Radiation Technology Poster:</a:t>
            </a:r>
            <a:endParaRPr lang="en-US" sz="7000" u="sng" cap="all" dirty="0">
              <a:solidFill>
                <a:srgbClr val="C00000"/>
              </a:solidFill>
            </a:endParaRPr>
          </a:p>
        </p:txBody>
      </p:sp>
      <p:sp>
        <p:nvSpPr>
          <p:cNvPr id="35" name="Rectangle 34">
            <a:extLst>
              <a:ext uri="{FF2B5EF4-FFF2-40B4-BE49-F238E27FC236}">
                <a16:creationId xmlns:a16="http://schemas.microsoft.com/office/drawing/2014/main" id="{B02665F9-F061-6B5D-91A3-AEDCF9DC6040}"/>
              </a:ext>
            </a:extLst>
          </p:cNvPr>
          <p:cNvSpPr>
            <a:spLocks noChangeArrowheads="1"/>
          </p:cNvSpPr>
          <p:nvPr/>
        </p:nvSpPr>
        <p:spPr bwMode="auto">
          <a:xfrm>
            <a:off x="616957" y="5153276"/>
            <a:ext cx="12801600" cy="7006052"/>
          </a:xfrm>
          <a:prstGeom prst="rect">
            <a:avLst/>
          </a:prstGeom>
          <a:solidFill>
            <a:schemeClr val="bg1"/>
          </a:solidFill>
          <a:ln w="25400">
            <a:solidFill>
              <a:srgbClr val="0C77BC"/>
            </a:solidFill>
          </a:ln>
          <a:effectLst/>
        </p:spPr>
        <p:txBody>
          <a:bodyPr lIns="381518" tIns="381518" rIns="381518" bIns="381518"/>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67331" eaLnBrk="0" hangingPunct="0">
              <a:spcBef>
                <a:spcPct val="50000"/>
              </a:spcBef>
            </a:pPr>
            <a:r>
              <a:rPr lang="en-US" sz="5588" b="1" cap="all" dirty="0">
                <a:solidFill>
                  <a:srgbClr val="3A62AA"/>
                </a:solidFill>
              </a:rPr>
              <a:t>BACKGROUND</a:t>
            </a:r>
          </a:p>
          <a:p>
            <a:pPr marL="0" marR="0">
              <a:lnSpc>
                <a:spcPct val="107000"/>
              </a:lnSpc>
              <a:spcBef>
                <a:spcPts val="0"/>
              </a:spcBef>
              <a:spcAft>
                <a:spcPts val="800"/>
              </a:spcAft>
            </a:pP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Proton therapy is a cutting-edge medical technology that has revolutionized the field of cancer treatment. Unlike traditional radiation therapies that use x-rays, proton therapy uses charged particles called protons to precisely target cancer cells. Proton therapy originated from the concept of particle therapy, which dates back to the early 20th century. The idea of using charged particles for cancer treatment gained momentum in the 1940s and 1950s, but it was not until the development of accelerators that proton therapy became a reality. The first clinical treatments using protons took place in the 1950s, marking the beginning of a new era in cancer treatment.  These first treatments were performed with particle accelerators built primarily for physics research. The first hospital-based proton therapy center was opened in 1989 at the Clatterbridge Centre for Oncology in the United Kingdom.  As of 2024, there are 44 proton therapy centers operating in the United States.</a:t>
            </a:r>
          </a:p>
        </p:txBody>
      </p:sp>
      <p:sp>
        <p:nvSpPr>
          <p:cNvPr id="36" name="Rectangle 35">
            <a:extLst>
              <a:ext uri="{FF2B5EF4-FFF2-40B4-BE49-F238E27FC236}">
                <a16:creationId xmlns:a16="http://schemas.microsoft.com/office/drawing/2014/main" id="{37DA53C5-05B2-AE98-3D8D-80C3C445984B}"/>
              </a:ext>
            </a:extLst>
          </p:cNvPr>
          <p:cNvSpPr>
            <a:spLocks noChangeArrowheads="1"/>
          </p:cNvSpPr>
          <p:nvPr/>
        </p:nvSpPr>
        <p:spPr bwMode="auto">
          <a:xfrm>
            <a:off x="513676" y="24605725"/>
            <a:ext cx="12801600" cy="7521061"/>
          </a:xfrm>
          <a:prstGeom prst="rect">
            <a:avLst/>
          </a:prstGeom>
          <a:solidFill>
            <a:schemeClr val="bg1"/>
          </a:solidFill>
          <a:ln w="25400">
            <a:solidFill>
              <a:srgbClr val="0C77BC"/>
            </a:solidFill>
          </a:ln>
          <a:effectLst/>
        </p:spPr>
        <p:txBody>
          <a:bodyPr lIns="381518" tIns="381518" rIns="381518" bIns="381518"/>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67331" eaLnBrk="0" hangingPunct="0">
              <a:spcBef>
                <a:spcPct val="50000"/>
              </a:spcBef>
            </a:pPr>
            <a:r>
              <a:rPr lang="en-US" sz="5588" b="1" cap="all" dirty="0">
                <a:solidFill>
                  <a:srgbClr val="3A62AA"/>
                </a:solidFill>
              </a:rPr>
              <a:t>TECHNOLOGY DESCRIPTION</a:t>
            </a:r>
          </a:p>
          <a:p>
            <a:pPr marL="0" marR="0">
              <a:lnSpc>
                <a:spcPct val="107000"/>
              </a:lnSpc>
              <a:spcBef>
                <a:spcPts val="0"/>
              </a:spcBef>
              <a:spcAft>
                <a:spcPts val="800"/>
              </a:spcAft>
            </a:pP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The process of proton therapy involves several technical components. Accelerators are used to generate high-energy protons, and these protons are then directed towards the tumor through a sophisticated system of magnets and beam-shaping devices.  Early proton therapy machines used passive scattering technology </a:t>
            </a:r>
            <a:r>
              <a:rPr lang="en-US" sz="2600" kern="100" dirty="0">
                <a:latin typeface="Calibri" panose="020F0502020204030204" pitchFamily="34" charset="0"/>
                <a:ea typeface="Calibri" panose="020F0502020204030204" pitchFamily="34" charset="0"/>
                <a:cs typeface="Times New Roman" panose="02020603050405020304" pitchFamily="18" charset="0"/>
              </a:rPr>
              <a:t>involved </a:t>
            </a: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modulated proton beams, a scatterer to spread the beam laterally, and a compensator to adjust the beam's intensity.  However, most proton therapy centers nowadays using the pencil beam scanning technology which manipulates a beamlet of protons onto the patient to administer a desired dose deposition pattern. The treatment planning system plays a crucial role in determining the optimal dose, beam angles and proton energy, to ensure that the protons effectively reach the tumor while sparing adjacent normal tissues. Advanced imaging technologies, such as CT and MRI, assist in precisely delineating the tumor's location and shape.</a:t>
            </a:r>
          </a:p>
          <a:p>
            <a:pPr marL="0" marR="0">
              <a:lnSpc>
                <a:spcPct val="107000"/>
              </a:lnSpc>
              <a:spcBef>
                <a:spcPts val="0"/>
              </a:spcBef>
              <a:spcAft>
                <a:spcPts val="800"/>
              </a:spcAft>
            </a:pP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8" name="Rectangle 37">
            <a:extLst>
              <a:ext uri="{FF2B5EF4-FFF2-40B4-BE49-F238E27FC236}">
                <a16:creationId xmlns:a16="http://schemas.microsoft.com/office/drawing/2014/main" id="{43A20916-CBE4-9BB1-3ADE-DEDCA6F185CE}"/>
              </a:ext>
            </a:extLst>
          </p:cNvPr>
          <p:cNvSpPr>
            <a:spLocks noChangeArrowheads="1"/>
          </p:cNvSpPr>
          <p:nvPr/>
        </p:nvSpPr>
        <p:spPr bwMode="auto">
          <a:xfrm>
            <a:off x="14755429" y="11265868"/>
            <a:ext cx="12801600" cy="6573546"/>
          </a:xfrm>
          <a:prstGeom prst="rect">
            <a:avLst/>
          </a:prstGeom>
          <a:solidFill>
            <a:schemeClr val="bg1"/>
          </a:solidFill>
          <a:ln w="25400">
            <a:solidFill>
              <a:srgbClr val="0C77BC"/>
            </a:solidFill>
          </a:ln>
          <a:effectLst/>
        </p:spPr>
        <p:txBody>
          <a:bodyPr lIns="381518" tIns="381518" rIns="381518" bIns="381518"/>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67331" eaLnBrk="0" hangingPunct="0">
              <a:spcBef>
                <a:spcPct val="50000"/>
              </a:spcBef>
            </a:pPr>
            <a:r>
              <a:rPr lang="en-US" sz="5588" b="1" cap="all" dirty="0">
                <a:solidFill>
                  <a:srgbClr val="3A62AA"/>
                </a:solidFill>
              </a:rPr>
              <a:t>TYPE OF RADIATION USED</a:t>
            </a:r>
          </a:p>
          <a:p>
            <a:pPr marL="0" marR="0">
              <a:lnSpc>
                <a:spcPct val="107000"/>
              </a:lnSpc>
              <a:spcBef>
                <a:spcPts val="0"/>
              </a:spcBef>
              <a:spcAft>
                <a:spcPts val="800"/>
              </a:spcAft>
            </a:pP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Proton therapy distinguishes itself from traditional radiation therapies by the use of protons, which are charged particles with a positive electric charge. The key advantage lies in the physical properties of protons, particularly their ability to deposit energy in a highly localized manner. Unlike X-rays, which deliver radiation along the entire path, protons have a unique depth-dose characteristic, allowing them to release most of their energy at a specific depth within the tissues. This property, known as the Bragg peak, enables precise targeting of tumors while minimizing damage to surrounding healthy tissues.</a:t>
            </a:r>
          </a:p>
          <a:p>
            <a:pPr marL="0" marR="0">
              <a:lnSpc>
                <a:spcPct val="107000"/>
              </a:lnSpc>
              <a:spcBef>
                <a:spcPts val="0"/>
              </a:spcBef>
              <a:spcAft>
                <a:spcPts val="800"/>
              </a:spcAft>
            </a:pP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Compared to X-rays, protons exhibit less scatter and have a lower exit dose beyond the target area. This reduced exit dose is advantageous in sparing critical structures located beyond the tumor, further minimizing the risk of side effects and complications associated with radiation therapy. </a:t>
            </a:r>
          </a:p>
        </p:txBody>
      </p:sp>
      <p:sp>
        <p:nvSpPr>
          <p:cNvPr id="39" name="Rectangle 38">
            <a:extLst>
              <a:ext uri="{FF2B5EF4-FFF2-40B4-BE49-F238E27FC236}">
                <a16:creationId xmlns:a16="http://schemas.microsoft.com/office/drawing/2014/main" id="{ED819D9B-4139-ACFA-1424-9039742B7EDE}"/>
              </a:ext>
            </a:extLst>
          </p:cNvPr>
          <p:cNvSpPr>
            <a:spLocks noChangeArrowheads="1"/>
          </p:cNvSpPr>
          <p:nvPr/>
        </p:nvSpPr>
        <p:spPr bwMode="auto">
          <a:xfrm>
            <a:off x="29474387" y="5147641"/>
            <a:ext cx="12801600" cy="6813464"/>
          </a:xfrm>
          <a:prstGeom prst="rect">
            <a:avLst/>
          </a:prstGeom>
          <a:solidFill>
            <a:schemeClr val="bg1"/>
          </a:solidFill>
          <a:ln w="25400">
            <a:solidFill>
              <a:srgbClr val="0C77BC"/>
            </a:solidFill>
          </a:ln>
          <a:effectLst/>
        </p:spPr>
        <p:txBody>
          <a:bodyPr lIns="381518" tIns="381518" rIns="381518" bIns="381518"/>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67331" eaLnBrk="0" hangingPunct="0">
              <a:spcBef>
                <a:spcPct val="50000"/>
              </a:spcBef>
            </a:pPr>
            <a:r>
              <a:rPr lang="en-US" sz="5588" b="1" cap="all" dirty="0">
                <a:solidFill>
                  <a:srgbClr val="3A62AA"/>
                </a:solidFill>
              </a:rPr>
              <a:t>SOCIETAL BENEFITS</a:t>
            </a:r>
          </a:p>
          <a:p>
            <a:pPr marL="0" marR="0">
              <a:lnSpc>
                <a:spcPct val="107000"/>
              </a:lnSpc>
              <a:spcBef>
                <a:spcPts val="0"/>
              </a:spcBef>
              <a:spcAft>
                <a:spcPts val="800"/>
              </a:spcAft>
            </a:pP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The adoption of proton therapy has brought forth numerous societal benefits, contributing to the advancement of cancer treatment and patient outcomes. </a:t>
            </a:r>
          </a:p>
          <a:p>
            <a:pPr marL="457200" marR="0" indent="-457200">
              <a:lnSpc>
                <a:spcPct val="107000"/>
              </a:lnSpc>
              <a:spcBef>
                <a:spcPts val="0"/>
              </a:spcBef>
              <a:spcAft>
                <a:spcPts val="800"/>
              </a:spcAft>
              <a:buFont typeface="Arial" panose="020B0604020202020204" pitchFamily="34" charset="0"/>
              <a:buChar char="•"/>
            </a:pPr>
            <a:r>
              <a:rPr lang="en-US" sz="2600" b="1" u="sng" kern="100" dirty="0">
                <a:effectLst/>
                <a:latin typeface="Calibri" panose="020F0502020204030204" pitchFamily="34" charset="0"/>
                <a:ea typeface="Calibri" panose="020F0502020204030204" pitchFamily="34" charset="0"/>
                <a:cs typeface="Times New Roman" panose="02020603050405020304" pitchFamily="18" charset="0"/>
              </a:rPr>
              <a:t>Precise control </a:t>
            </a: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over the dose for treating tumors in sensitive areas, such as the brain, eye, spine, and pediatric cancers </a:t>
            </a:r>
          </a:p>
          <a:p>
            <a:pPr marL="457200" marR="0" indent="-457200">
              <a:lnSpc>
                <a:spcPct val="107000"/>
              </a:lnSpc>
              <a:spcBef>
                <a:spcPts val="0"/>
              </a:spcBef>
              <a:spcAft>
                <a:spcPts val="800"/>
              </a:spcAft>
              <a:buFont typeface="Arial" panose="020B0604020202020204" pitchFamily="34" charset="0"/>
              <a:buChar char="•"/>
            </a:pPr>
            <a:r>
              <a:rPr lang="en-US" sz="2600" kern="100" dirty="0">
                <a:latin typeface="Calibri" panose="020F0502020204030204" pitchFamily="34" charset="0"/>
                <a:ea typeface="Calibri" panose="020F0502020204030204" pitchFamily="34" charset="0"/>
                <a:cs typeface="Times New Roman" panose="02020603050405020304" pitchFamily="18" charset="0"/>
              </a:rPr>
              <a:t>Higher dose to tumor and </a:t>
            </a:r>
            <a:r>
              <a:rPr lang="en-US" sz="2600" b="1" u="sng" kern="100" dirty="0">
                <a:latin typeface="Calibri" panose="020F0502020204030204" pitchFamily="34" charset="0"/>
                <a:ea typeface="Calibri" panose="020F0502020204030204" pitchFamily="34" charset="0"/>
                <a:cs typeface="Times New Roman" panose="02020603050405020304" pitchFamily="18" charset="0"/>
              </a:rPr>
              <a:t>r</a:t>
            </a:r>
            <a:r>
              <a:rPr lang="en-US" sz="2600" b="1" u="sng" kern="100" dirty="0">
                <a:effectLst/>
                <a:latin typeface="Calibri" panose="020F0502020204030204" pitchFamily="34" charset="0"/>
                <a:ea typeface="Calibri" panose="020F0502020204030204" pitchFamily="34" charset="0"/>
                <a:cs typeface="Times New Roman" panose="02020603050405020304" pitchFamily="18" charset="0"/>
              </a:rPr>
              <a:t>educed damage to surrounding healthy tissues</a:t>
            </a:r>
          </a:p>
          <a:p>
            <a:pPr marL="457200" marR="0" indent="-457200">
              <a:lnSpc>
                <a:spcPct val="107000"/>
              </a:lnSpc>
              <a:spcBef>
                <a:spcPts val="0"/>
              </a:spcBef>
              <a:spcAft>
                <a:spcPts val="800"/>
              </a:spcAft>
              <a:buFont typeface="Arial" panose="020B0604020202020204" pitchFamily="34" charset="0"/>
              <a:buChar char="•"/>
            </a:pP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Potential reduction in overall toxicity, </a:t>
            </a:r>
            <a:r>
              <a:rPr lang="en-US" sz="2600" b="1" u="sng" kern="100" dirty="0">
                <a:effectLst/>
                <a:latin typeface="Calibri" panose="020F0502020204030204" pitchFamily="34" charset="0"/>
                <a:ea typeface="Calibri" panose="020F0502020204030204" pitchFamily="34" charset="0"/>
                <a:cs typeface="Times New Roman" panose="02020603050405020304" pitchFamily="18" charset="0"/>
              </a:rPr>
              <a:t>improving quality of life </a:t>
            </a: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after treatment</a:t>
            </a:r>
          </a:p>
          <a:p>
            <a:pPr marL="0" marR="0">
              <a:lnSpc>
                <a:spcPct val="107000"/>
              </a:lnSpc>
              <a:spcBef>
                <a:spcPts val="0"/>
              </a:spcBef>
              <a:spcAft>
                <a:spcPts val="800"/>
              </a:spcAft>
            </a:pP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However, there are still many open questions about the </a:t>
            </a:r>
            <a:r>
              <a:rPr lang="en-US" sz="2600" b="1" u="sng" kern="100" dirty="0">
                <a:effectLst/>
                <a:latin typeface="Calibri" panose="020F0502020204030204" pitchFamily="34" charset="0"/>
                <a:ea typeface="Calibri" panose="020F0502020204030204" pitchFamily="34" charset="0"/>
                <a:cs typeface="Times New Roman" panose="02020603050405020304" pitchFamily="18" charset="0"/>
              </a:rPr>
              <a:t>long-term effects </a:t>
            </a: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of proton therapy, particularly with respect to the effects of secondary neutrons generated during the treatment.  On-going epidemiological studies aim to study the long-term health effects of proton therapy compared to conventional x-ray radiotherapy.</a:t>
            </a:r>
          </a:p>
        </p:txBody>
      </p:sp>
      <p:sp>
        <p:nvSpPr>
          <p:cNvPr id="40" name="Rectangle 39">
            <a:extLst>
              <a:ext uri="{FF2B5EF4-FFF2-40B4-BE49-F238E27FC236}">
                <a16:creationId xmlns:a16="http://schemas.microsoft.com/office/drawing/2014/main" id="{A60A8156-3B1C-CF73-B138-380B699144B0}"/>
              </a:ext>
            </a:extLst>
          </p:cNvPr>
          <p:cNvSpPr>
            <a:spLocks noChangeArrowheads="1"/>
          </p:cNvSpPr>
          <p:nvPr/>
        </p:nvSpPr>
        <p:spPr bwMode="auto">
          <a:xfrm>
            <a:off x="29349132" y="18492093"/>
            <a:ext cx="12801600" cy="5250397"/>
          </a:xfrm>
          <a:prstGeom prst="rect">
            <a:avLst/>
          </a:prstGeom>
          <a:solidFill>
            <a:schemeClr val="bg1"/>
          </a:solidFill>
          <a:ln w="25400">
            <a:solidFill>
              <a:srgbClr val="0C77BC"/>
            </a:solidFill>
          </a:ln>
          <a:effectLst/>
        </p:spPr>
        <p:txBody>
          <a:bodyPr lIns="381518" tIns="381518" rIns="381518" bIns="381518"/>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67331" eaLnBrk="0" hangingPunct="0">
              <a:spcBef>
                <a:spcPct val="50000"/>
              </a:spcBef>
            </a:pPr>
            <a:r>
              <a:rPr lang="en-US" sz="5588" b="1" cap="all" dirty="0">
                <a:solidFill>
                  <a:srgbClr val="3A62AA"/>
                </a:solidFill>
              </a:rPr>
              <a:t>CONCLUSION</a:t>
            </a:r>
          </a:p>
          <a:p>
            <a:pPr marL="0" marR="0">
              <a:lnSpc>
                <a:spcPct val="107000"/>
              </a:lnSpc>
              <a:spcBef>
                <a:spcPts val="0"/>
              </a:spcBef>
              <a:spcAft>
                <a:spcPts val="800"/>
              </a:spcAft>
            </a:pP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Proton therapy stands as a testament to the continual advancements in medical technology and their profound impact on cancer treatment. The precision afforded by this innovative approach, along with the unique physical properties of protons, has elevated the standard of care for various cancers. As research and technology continue to evolve, proton therapy holds the promise of becoming even more accessible and tailored to individual patient needs. The societal benefits, ranging from improved treatment outcomes to enhanced quality of life for survivors, underscore the significance of proton therapy in the ongoing battle against cancer.</a:t>
            </a:r>
          </a:p>
          <a:p>
            <a:pPr marL="0" marR="0">
              <a:lnSpc>
                <a:spcPct val="107000"/>
              </a:lnSpc>
              <a:spcBef>
                <a:spcPts val="0"/>
              </a:spcBef>
              <a:spcAft>
                <a:spcPts val="800"/>
              </a:spcAft>
            </a:pP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1" name="Rectangle 40">
            <a:extLst>
              <a:ext uri="{FF2B5EF4-FFF2-40B4-BE49-F238E27FC236}">
                <a16:creationId xmlns:a16="http://schemas.microsoft.com/office/drawing/2014/main" id="{7C05FE09-B367-2054-A39B-9F3FC31D093F}"/>
              </a:ext>
            </a:extLst>
          </p:cNvPr>
          <p:cNvSpPr>
            <a:spLocks noChangeArrowheads="1"/>
          </p:cNvSpPr>
          <p:nvPr/>
        </p:nvSpPr>
        <p:spPr bwMode="auto">
          <a:xfrm>
            <a:off x="29349132" y="24848284"/>
            <a:ext cx="12801600" cy="7278502"/>
          </a:xfrm>
          <a:prstGeom prst="rect">
            <a:avLst/>
          </a:prstGeom>
          <a:solidFill>
            <a:schemeClr val="bg1"/>
          </a:solidFill>
          <a:ln w="25400">
            <a:solidFill>
              <a:srgbClr val="0C77BC"/>
            </a:solidFill>
          </a:ln>
          <a:effectLst/>
        </p:spPr>
        <p:txBody>
          <a:bodyPr lIns="381518" tIns="381518" rIns="381518" bIns="381518"/>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67331" eaLnBrk="0" hangingPunct="0">
              <a:spcBef>
                <a:spcPct val="50000"/>
              </a:spcBef>
            </a:pPr>
            <a:r>
              <a:rPr lang="en-US" sz="5588" b="1" cap="all" dirty="0">
                <a:solidFill>
                  <a:srgbClr val="3A62AA"/>
                </a:solidFill>
              </a:rPr>
              <a:t>SELECTED REFERENCES</a:t>
            </a:r>
          </a:p>
          <a:p>
            <a:pPr marL="914400" indent="-914400" defTabSz="967331" eaLnBrk="0" hangingPunct="0">
              <a:spcBef>
                <a:spcPct val="50000"/>
              </a:spcBef>
              <a:buFont typeface="+mj-lt"/>
              <a:buAutoNum type="arabicPeriod"/>
            </a:pPr>
            <a:r>
              <a:rPr lang="en-US" sz="2600" b="0" i="0" dirty="0">
                <a:effectLst/>
                <a:latin typeface="Calibri (Body)"/>
              </a:rPr>
              <a:t>Han Y. Current status of proton therapy techniques for lung cancer. </a:t>
            </a:r>
            <a:r>
              <a:rPr lang="en-US" sz="2600" b="0" i="1" dirty="0" err="1">
                <a:effectLst/>
                <a:latin typeface="Calibri (Body)"/>
              </a:rPr>
              <a:t>Radiat</a:t>
            </a:r>
            <a:r>
              <a:rPr lang="en-US" sz="2600" b="0" i="1" dirty="0">
                <a:effectLst/>
                <a:latin typeface="Calibri (Body)"/>
              </a:rPr>
              <a:t> Oncol J. </a:t>
            </a:r>
            <a:r>
              <a:rPr lang="en-US" sz="2600" b="0" i="0" dirty="0">
                <a:effectLst/>
                <a:latin typeface="Calibri (Body)"/>
              </a:rPr>
              <a:t>2019;37:232-248.</a:t>
            </a:r>
          </a:p>
          <a:p>
            <a:pPr marL="914400" indent="-914400" defTabSz="967331" eaLnBrk="0" hangingPunct="0">
              <a:spcBef>
                <a:spcPct val="50000"/>
              </a:spcBef>
              <a:buFont typeface="+mj-lt"/>
              <a:buAutoNum type="arabicPeriod"/>
            </a:pPr>
            <a:r>
              <a:rPr lang="en-US" sz="2600" dirty="0">
                <a:latin typeface="Calibri (Body)"/>
              </a:rPr>
              <a:t>Wang D. A critical appraisal of the clinical utility of proton therapy in oncology. </a:t>
            </a:r>
            <a:r>
              <a:rPr lang="en-US" sz="2600" i="1" dirty="0">
                <a:latin typeface="Calibri (Body)"/>
              </a:rPr>
              <a:t>Med Devices (</a:t>
            </a:r>
            <a:r>
              <a:rPr lang="en-US" sz="2600" i="1" dirty="0" err="1">
                <a:latin typeface="Calibri (Body)"/>
              </a:rPr>
              <a:t>Auckl</a:t>
            </a:r>
            <a:r>
              <a:rPr lang="en-US" sz="2600" i="1" dirty="0">
                <a:latin typeface="Calibri (Body)"/>
              </a:rPr>
              <a:t>)</a:t>
            </a:r>
            <a:r>
              <a:rPr lang="en-US" sz="2600" dirty="0">
                <a:latin typeface="Calibri (Body)"/>
              </a:rPr>
              <a:t>. 2015;8:439-46.</a:t>
            </a:r>
          </a:p>
          <a:p>
            <a:pPr marL="914400" indent="-914400" defTabSz="967331" eaLnBrk="0" hangingPunct="0">
              <a:spcBef>
                <a:spcPct val="50000"/>
              </a:spcBef>
              <a:buFont typeface="+mj-lt"/>
              <a:buAutoNum type="arabicPeriod"/>
            </a:pPr>
            <a:r>
              <a:rPr lang="en-US" sz="2600" b="0" i="0" dirty="0" err="1">
                <a:solidFill>
                  <a:srgbClr val="212121"/>
                </a:solidFill>
                <a:effectLst/>
                <a:latin typeface="Calibri (Body)"/>
              </a:rPr>
              <a:t>Newhauser</a:t>
            </a:r>
            <a:r>
              <a:rPr lang="en-US" sz="2600" b="0" i="0" dirty="0">
                <a:solidFill>
                  <a:srgbClr val="212121"/>
                </a:solidFill>
                <a:effectLst/>
                <a:latin typeface="Calibri (Body)"/>
              </a:rPr>
              <a:t> WD, Zhang R. The physics of proton therapy. </a:t>
            </a:r>
            <a:r>
              <a:rPr lang="en-US" sz="2600" b="0" i="1" dirty="0">
                <a:solidFill>
                  <a:srgbClr val="212121"/>
                </a:solidFill>
                <a:effectLst/>
                <a:latin typeface="Calibri (Body)"/>
              </a:rPr>
              <a:t>Phys Med Biol. </a:t>
            </a:r>
            <a:r>
              <a:rPr lang="en-US" sz="2600" b="0" i="0" dirty="0">
                <a:solidFill>
                  <a:srgbClr val="212121"/>
                </a:solidFill>
                <a:effectLst/>
                <a:latin typeface="Calibri (Body)"/>
              </a:rPr>
              <a:t>2015;60:R155-209.</a:t>
            </a:r>
          </a:p>
          <a:p>
            <a:pPr marL="914400" indent="-914400" defTabSz="967331" eaLnBrk="0" hangingPunct="0">
              <a:spcBef>
                <a:spcPct val="50000"/>
              </a:spcBef>
              <a:buFont typeface="+mj-lt"/>
              <a:buAutoNum type="arabicPeriod"/>
            </a:pPr>
            <a:r>
              <a:rPr lang="en-US" sz="2600" b="0" i="0" dirty="0">
                <a:effectLst/>
                <a:latin typeface="Calibri (Body)"/>
              </a:rPr>
              <a:t>Ahmed KA, Demetriou SK, McDonald M, Johnstone PA. Clinical Benefits of Proton Beam Therapy for Tumors of the Skull Base</a:t>
            </a:r>
            <a:r>
              <a:rPr lang="en-US" sz="2600" b="0" i="1" dirty="0">
                <a:effectLst/>
                <a:latin typeface="Calibri (Body)"/>
              </a:rPr>
              <a:t>. Cancer Control</a:t>
            </a:r>
            <a:r>
              <a:rPr lang="en-US" sz="2600" b="0" i="0" dirty="0">
                <a:effectLst/>
                <a:latin typeface="Calibri (Body)"/>
              </a:rPr>
              <a:t>. 2016;23:213-9.</a:t>
            </a:r>
            <a:endParaRPr lang="en-US" sz="2600" dirty="0">
              <a:latin typeface="Calibri (Body)"/>
            </a:endParaRPr>
          </a:p>
          <a:p>
            <a:pPr marL="914400" indent="-914400" defTabSz="967331" eaLnBrk="0" hangingPunct="0">
              <a:spcBef>
                <a:spcPct val="50000"/>
              </a:spcBef>
              <a:buFont typeface="+mj-lt"/>
              <a:buAutoNum type="arabicPeriod"/>
            </a:pPr>
            <a:r>
              <a:rPr lang="en-US" sz="2600" b="0" i="0" dirty="0">
                <a:effectLst/>
                <a:latin typeface="Calibri (Body)"/>
              </a:rPr>
              <a:t>Berrington de González A et al. The Pediatric Proton and Photon Therapy Comparison Cohort: Study Design for a Multicenter Retrospective Cohort to Investigate Subsequent Cancers After Pediatric Radiation Therapy. </a:t>
            </a:r>
            <a:r>
              <a:rPr lang="en-US" sz="2600" b="0" i="1" dirty="0">
                <a:effectLst/>
                <a:latin typeface="Calibri (Body)"/>
              </a:rPr>
              <a:t>Adv </a:t>
            </a:r>
            <a:r>
              <a:rPr lang="en-US" sz="2600" b="0" i="1" dirty="0" err="1">
                <a:effectLst/>
                <a:latin typeface="Calibri (Body)"/>
              </a:rPr>
              <a:t>Radiat</a:t>
            </a:r>
            <a:r>
              <a:rPr lang="en-US" sz="2600" b="0" i="1" dirty="0">
                <a:effectLst/>
                <a:latin typeface="Calibri (Body)"/>
              </a:rPr>
              <a:t> Oncol. </a:t>
            </a:r>
            <a:r>
              <a:rPr lang="en-US" sz="2600" b="0" i="0" dirty="0">
                <a:effectLst/>
                <a:latin typeface="Calibri (Body)"/>
              </a:rPr>
              <a:t>2023 21;8:101273.</a:t>
            </a:r>
            <a:endParaRPr lang="en-US" sz="2600" dirty="0">
              <a:latin typeface="Calibri (Body)"/>
            </a:endParaRPr>
          </a:p>
        </p:txBody>
      </p:sp>
      <p:pic>
        <p:nvPicPr>
          <p:cNvPr id="1036" name="Picture 12" descr="illustration of pencil beam scanning delivery in proton therapy. | Download  Scientific Diagram">
            <a:extLst>
              <a:ext uri="{FF2B5EF4-FFF2-40B4-BE49-F238E27FC236}">
                <a16:creationId xmlns:a16="http://schemas.microsoft.com/office/drawing/2014/main" id="{FA984EAF-8F85-44CF-8119-47FEBF0EB8E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091254" y="26094780"/>
            <a:ext cx="10506569" cy="6032007"/>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illustration of passive scattering delivery method in proton therapy. |  Download Scientific Diagram">
            <a:extLst>
              <a:ext uri="{FF2B5EF4-FFF2-40B4-BE49-F238E27FC236}">
                <a16:creationId xmlns:a16="http://schemas.microsoft.com/office/drawing/2014/main" id="{F6084582-8E7F-1628-8B49-E93AE3A90AA2}"/>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427093" y="19201901"/>
            <a:ext cx="9834890" cy="5646384"/>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Number of particle therapy center worldwide. Adapted from Particle... |  Download Scientific Diagram">
            <a:extLst>
              <a:ext uri="{FF2B5EF4-FFF2-40B4-BE49-F238E27FC236}">
                <a16:creationId xmlns:a16="http://schemas.microsoft.com/office/drawing/2014/main" id="{E0115F9F-2234-A448-1B68-594C81828FBD}"/>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73905" y="18096105"/>
            <a:ext cx="11821249" cy="5646385"/>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Research Shows Benefits of Protons | UF Health Proton Therapy Institute">
            <a:extLst>
              <a:ext uri="{FF2B5EF4-FFF2-40B4-BE49-F238E27FC236}">
                <a16:creationId xmlns:a16="http://schemas.microsoft.com/office/drawing/2014/main" id="{4A798070-1CF2-4A32-69F5-739B3161A226}"/>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9135772" y="12565400"/>
            <a:ext cx="13478831" cy="4695126"/>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Proton Radiation Therapy: Maligned, Misunderstood, but Just Possibly the  Most Effective Cure for Prostate Cancer">
            <a:extLst>
              <a:ext uri="{FF2B5EF4-FFF2-40B4-BE49-F238E27FC236}">
                <a16:creationId xmlns:a16="http://schemas.microsoft.com/office/drawing/2014/main" id="{AEF9149D-E873-933A-E7CB-32AEBBD5D7F1}"/>
              </a:ext>
            </a:extLst>
          </p:cNvPr>
          <p:cNvPicPr>
            <a:picLocks noChangeAspect="1" noChangeArrowheads="1"/>
          </p:cNvPicPr>
          <p:nvPr/>
        </p:nvPicPr>
        <p:blipFill rotWithShape="1">
          <a:blip r:embed="rId10">
            <a:extLst>
              <a:ext uri="{28A0092B-C50C-407E-A947-70E740481C1C}">
                <a14:useLocalDpi xmlns:a14="http://schemas.microsoft.com/office/drawing/2010/main" val="0"/>
              </a:ext>
            </a:extLst>
          </a:blip>
          <a:srcRect t="16706"/>
          <a:stretch/>
        </p:blipFill>
        <p:spPr bwMode="auto">
          <a:xfrm>
            <a:off x="13913811" y="4962700"/>
            <a:ext cx="14231452" cy="5927024"/>
          </a:xfrm>
          <a:prstGeom prst="rect">
            <a:avLst/>
          </a:prstGeom>
          <a:noFill/>
          <a:extLst>
            <a:ext uri="{909E8E84-426E-40DD-AFC4-6F175D3DCCD1}">
              <a14:hiddenFill xmlns:a14="http://schemas.microsoft.com/office/drawing/2010/main">
                <a:solidFill>
                  <a:srgbClr val="FFFFFF"/>
                </a:solidFill>
              </a14:hiddenFill>
            </a:ext>
          </a:extLst>
        </p:spPr>
      </p:pic>
      <p:pic>
        <p:nvPicPr>
          <p:cNvPr id="50" name="Picture 4" descr="What exactly is proton beam therapy? | How it treats cancer">
            <a:extLst>
              <a:ext uri="{FF2B5EF4-FFF2-40B4-BE49-F238E27FC236}">
                <a16:creationId xmlns:a16="http://schemas.microsoft.com/office/drawing/2014/main" id="{D44335B5-83A2-A1C8-02B5-BC7F987905BE}"/>
              </a:ext>
            </a:extLst>
          </p:cNvPr>
          <p:cNvPicPr>
            <a:picLocks noChangeAspect="1" noChangeArrowheads="1"/>
          </p:cNvPicPr>
          <p:nvPr/>
        </p:nvPicPr>
        <p:blipFill rotWithShape="1">
          <a:blip r:embed="rId11">
            <a:extLst>
              <a:ext uri="{28A0092B-C50C-407E-A947-70E740481C1C}">
                <a14:useLocalDpi xmlns:a14="http://schemas.microsoft.com/office/drawing/2010/main" val="0"/>
              </a:ext>
            </a:extLst>
          </a:blip>
          <a:srcRect b="16154"/>
          <a:stretch/>
        </p:blipFill>
        <p:spPr bwMode="auto">
          <a:xfrm>
            <a:off x="973905" y="12546402"/>
            <a:ext cx="5413368" cy="4538875"/>
          </a:xfrm>
          <a:prstGeom prst="rect">
            <a:avLst/>
          </a:prstGeom>
          <a:noFill/>
          <a:extLst>
            <a:ext uri="{909E8E84-426E-40DD-AFC4-6F175D3DCCD1}">
              <a14:hiddenFill xmlns:a14="http://schemas.microsoft.com/office/drawing/2010/main">
                <a:solidFill>
                  <a:srgbClr val="FFFFFF"/>
                </a:solidFill>
              </a14:hiddenFill>
            </a:ext>
          </a:extLst>
        </p:spPr>
      </p:pic>
      <p:sp>
        <p:nvSpPr>
          <p:cNvPr id="54" name="TextBox 53">
            <a:extLst>
              <a:ext uri="{FF2B5EF4-FFF2-40B4-BE49-F238E27FC236}">
                <a16:creationId xmlns:a16="http://schemas.microsoft.com/office/drawing/2014/main" id="{03A32C1D-F502-FD8F-A5A8-812EA5BF1F25}"/>
              </a:ext>
            </a:extLst>
          </p:cNvPr>
          <p:cNvSpPr txBox="1"/>
          <p:nvPr/>
        </p:nvSpPr>
        <p:spPr>
          <a:xfrm>
            <a:off x="15978850" y="18215559"/>
            <a:ext cx="9105250" cy="830997"/>
          </a:xfrm>
          <a:prstGeom prst="rect">
            <a:avLst/>
          </a:prstGeom>
          <a:noFill/>
        </p:spPr>
        <p:txBody>
          <a:bodyPr wrap="square" rtlCol="0">
            <a:spAutoFit/>
          </a:bodyPr>
          <a:lstStyle/>
          <a:p>
            <a:r>
              <a:rPr lang="en-US" sz="4800" b="1" dirty="0"/>
              <a:t>Passive Scattering Proton Therapy</a:t>
            </a:r>
          </a:p>
        </p:txBody>
      </p:sp>
      <p:sp>
        <p:nvSpPr>
          <p:cNvPr id="56" name="TextBox 55">
            <a:extLst>
              <a:ext uri="{FF2B5EF4-FFF2-40B4-BE49-F238E27FC236}">
                <a16:creationId xmlns:a16="http://schemas.microsoft.com/office/drawing/2014/main" id="{2C704D81-0109-8355-FD67-CD987B967DCF}"/>
              </a:ext>
            </a:extLst>
          </p:cNvPr>
          <p:cNvSpPr txBox="1"/>
          <p:nvPr/>
        </p:nvSpPr>
        <p:spPr>
          <a:xfrm>
            <a:off x="15613161" y="25263783"/>
            <a:ext cx="10244376" cy="830997"/>
          </a:xfrm>
          <a:prstGeom prst="rect">
            <a:avLst/>
          </a:prstGeom>
          <a:noFill/>
        </p:spPr>
        <p:txBody>
          <a:bodyPr wrap="square" rtlCol="0">
            <a:spAutoFit/>
          </a:bodyPr>
          <a:lstStyle/>
          <a:p>
            <a:r>
              <a:rPr lang="en-US" sz="4800" b="1" dirty="0"/>
              <a:t>Pencil Beam Scanning Proton Therapy</a:t>
            </a:r>
          </a:p>
        </p:txBody>
      </p:sp>
    </p:spTree>
    <p:extLst>
      <p:ext uri="{BB962C8B-B14F-4D97-AF65-F5344CB8AC3E}">
        <p14:creationId xmlns:p14="http://schemas.microsoft.com/office/powerpoint/2010/main" val="39364772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1383</TotalTime>
  <Words>878</Words>
  <Application>Microsoft Office PowerPoint</Application>
  <PresentationFormat>Custom</PresentationFormat>
  <Paragraphs>29</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(Body)</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Mille, Matthew (NIH/NCI) [F]</dc:creator>
  <cp:lastModifiedBy>Mille, Matthew (NIH/NCI) [E]</cp:lastModifiedBy>
  <cp:revision>61</cp:revision>
  <cp:lastPrinted>2017-07-28T18:50:04Z</cp:lastPrinted>
  <dcterms:created xsi:type="dcterms:W3CDTF">2017-07-24T19:44:36Z</dcterms:created>
  <dcterms:modified xsi:type="dcterms:W3CDTF">2024-01-25T17:33:44Z</dcterms:modified>
</cp:coreProperties>
</file>